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62" r:id="rId4"/>
    <p:sldId id="280" r:id="rId5"/>
    <p:sldId id="265" r:id="rId6"/>
    <p:sldId id="279" r:id="rId7"/>
    <p:sldId id="273" r:id="rId8"/>
    <p:sldId id="282" r:id="rId9"/>
    <p:sldId id="267" r:id="rId10"/>
    <p:sldId id="275" r:id="rId11"/>
    <p:sldId id="27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518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09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56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72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0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8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0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05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4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AFBAB251-ACCC-4A0F-B3B1-F5165A8CA51B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1DDCA51-9BBF-45B5-9354-1521308CFD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E1DD4-8E84-42FB-9B1D-8F066CAD0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8336" y="154995"/>
            <a:ext cx="10555327" cy="98486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atin typeface="Century Schoolbook" panose="02040604050505020304" pitchFamily="18" charset="0"/>
              </a:rPr>
              <a:t>Structural evolution of a Mesozoic back-arc fold and thrust belt in the </a:t>
            </a:r>
            <a:r>
              <a:rPr lang="en-US" sz="2000" b="1" dirty="0" err="1">
                <a:latin typeface="Century Schoolbook" panose="02040604050505020304" pitchFamily="18" charset="0"/>
              </a:rPr>
              <a:t>u.s.</a:t>
            </a:r>
            <a:r>
              <a:rPr lang="en-US" sz="2000" b="1" dirty="0">
                <a:latin typeface="Century Schoolbook" panose="02040604050505020304" pitchFamily="18" charset="0"/>
              </a:rPr>
              <a:t> cordillera</a:t>
            </a:r>
            <a:endParaRPr lang="en-US" sz="2000" dirty="0">
              <a:latin typeface="Century Schoolbook" panose="020406040505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E9F5EB-775E-4BB1-825D-0D77B1469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99782" y="1211273"/>
            <a:ext cx="3992432" cy="984866"/>
          </a:xfrm>
        </p:spPr>
        <p:txBody>
          <a:bodyPr>
            <a:normAutofit/>
          </a:bodyPr>
          <a:lstStyle/>
          <a:p>
            <a:r>
              <a:rPr lang="en-US" sz="2800" dirty="0" err="1"/>
              <a:t>Wyld</a:t>
            </a:r>
            <a:r>
              <a:rPr lang="en-US" sz="2800" dirty="0"/>
              <a:t>, 2002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A815947-5125-4A94-A73A-83B22A528D87}"/>
              </a:ext>
            </a:extLst>
          </p:cNvPr>
          <p:cNvSpPr txBox="1">
            <a:spLocks/>
          </p:cNvSpPr>
          <p:nvPr/>
        </p:nvSpPr>
        <p:spPr>
          <a:xfrm>
            <a:off x="3755868" y="1800179"/>
            <a:ext cx="4680261" cy="79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None/>
              <a:defRPr sz="2200" kern="1200" spc="10" baseline="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None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/>
              <a:t>Geol</a:t>
            </a:r>
            <a:r>
              <a:rPr lang="en-US" sz="2000" dirty="0"/>
              <a:t> 730 Presentation By: Neal Mankins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1142C6-CE65-47F4-8169-99BB842AAF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949"/>
            <a:ext cx="12202555" cy="47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53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A343B8F2-71C8-4FD5-9FC5-80E7BD86B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303" y="134224"/>
            <a:ext cx="4207750" cy="793700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Time Space Model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0BEB58-6D3B-4B81-B848-2252015384F1}"/>
              </a:ext>
            </a:extLst>
          </p:cNvPr>
          <p:cNvSpPr txBox="1">
            <a:spLocks/>
          </p:cNvSpPr>
          <p:nvPr/>
        </p:nvSpPr>
        <p:spPr>
          <a:xfrm>
            <a:off x="0" y="960204"/>
            <a:ext cx="6740876" cy="5897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b="1" dirty="0"/>
              <a:t>Interpretation </a:t>
            </a:r>
          </a:p>
          <a:p>
            <a:pPr marL="342900" indent="-342900">
              <a:buAutoNum type="arabicPeriod"/>
            </a:pPr>
            <a:r>
              <a:rPr lang="en-US" sz="2000" dirty="0"/>
              <a:t>Late Triassic deep-marine sedimentation (~6700m) in basin between continental shelf and offshore volcanic arc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Deformation began in early-middle Jurassic in the northern </a:t>
            </a:r>
            <a:r>
              <a:rPr lang="en-US" sz="2000" dirty="0" err="1"/>
              <a:t>basinal</a:t>
            </a:r>
            <a:r>
              <a:rPr lang="en-US" sz="2000" dirty="0"/>
              <a:t> terrane, defined by NW-SE shortening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Tectonic quiescence along with exhumation and erosion spanned Late Jurassic – Early Cretaceous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Deformation then continues again from Middle – Late Cretaceous accompanied by relatively minor shortening related to the Sevier orogeny (further to the East) </a:t>
            </a:r>
          </a:p>
          <a:p>
            <a:pPr marL="342900" indent="-342900">
              <a:buAutoNum type="arabicPeriod"/>
            </a:pPr>
            <a:endParaRPr lang="en-US" sz="2000" dirty="0"/>
          </a:p>
          <a:p>
            <a:pPr marL="342900" indent="-342900">
              <a:buAutoNum type="arabicPeriod"/>
            </a:pPr>
            <a:r>
              <a:rPr lang="en-US" sz="2000" dirty="0"/>
              <a:t>Intrusive granitic stocks emplaced syn D2 deformation</a:t>
            </a:r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9ABC74-3B4C-4AD9-9586-24EB35F3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9900" y="0"/>
            <a:ext cx="53721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020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FB671B-3661-4851-882F-03CAFDC4B305}"/>
              </a:ext>
            </a:extLst>
          </p:cNvPr>
          <p:cNvSpPr txBox="1">
            <a:spLocks/>
          </p:cNvSpPr>
          <p:nvPr/>
        </p:nvSpPr>
        <p:spPr>
          <a:xfrm>
            <a:off x="145961" y="1332575"/>
            <a:ext cx="4828711" cy="545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900" b="1" dirty="0" err="1"/>
              <a:t>Luning-Fencemaker</a:t>
            </a:r>
            <a:r>
              <a:rPr lang="en-US" sz="1900" b="1" dirty="0"/>
              <a:t> fold and thrust belt is a s</a:t>
            </a:r>
            <a:r>
              <a:rPr lang="en-US" b="1" dirty="0"/>
              <a:t>tructural province between arc terranes to the West and interior continent to the east </a:t>
            </a:r>
          </a:p>
          <a:p>
            <a:endParaRPr lang="en-US" sz="1900" b="1" dirty="0"/>
          </a:p>
          <a:p>
            <a:r>
              <a:rPr lang="en-US" sz="1900" b="1" dirty="0"/>
              <a:t>This ductile deformation event began in the early-mid Jurassic defined by folding and reverse thrusting accommodated by low grade metamorphism</a:t>
            </a:r>
          </a:p>
          <a:p>
            <a:endParaRPr lang="en-US" sz="1900" b="1" dirty="0"/>
          </a:p>
          <a:p>
            <a:r>
              <a:rPr lang="en-US" sz="1900" b="1" dirty="0"/>
              <a:t>Mesozoic shortening of ~400km        (55-75% NW-SE )</a:t>
            </a:r>
          </a:p>
          <a:p>
            <a:endParaRPr lang="en-US" sz="1900" b="1" dirty="0"/>
          </a:p>
          <a:p>
            <a:r>
              <a:rPr lang="en-US" sz="1900" b="1" dirty="0"/>
              <a:t>Led to closure of  </a:t>
            </a:r>
            <a:r>
              <a:rPr lang="en-US" sz="1900" b="1" dirty="0" err="1"/>
              <a:t>Triasssic</a:t>
            </a:r>
            <a:r>
              <a:rPr lang="en-US" sz="1900" b="1" dirty="0"/>
              <a:t> </a:t>
            </a:r>
            <a:r>
              <a:rPr lang="en-US" sz="1900" b="1"/>
              <a:t>deep-marine back-arc </a:t>
            </a:r>
            <a:r>
              <a:rPr lang="en-US" sz="1900" b="1" dirty="0"/>
              <a:t>basin  </a:t>
            </a:r>
            <a:endParaRPr lang="en-US" sz="2000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649B06D-C30A-4F9B-9DBF-B28260868D7E}"/>
              </a:ext>
            </a:extLst>
          </p:cNvPr>
          <p:cNvSpPr txBox="1">
            <a:spLocks/>
          </p:cNvSpPr>
          <p:nvPr/>
        </p:nvSpPr>
        <p:spPr bwMode="black">
          <a:xfrm>
            <a:off x="288574" y="200239"/>
            <a:ext cx="4560263" cy="781274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Take Home Points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1EC6AC-6F23-4570-8F40-9BC1E42D29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86" y="0"/>
            <a:ext cx="707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76B99-3E93-4CAE-96F1-044FAB549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690" y="98743"/>
            <a:ext cx="2538341" cy="793700"/>
          </a:xfrm>
        </p:spPr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930E-A14D-4BCB-9E01-0770124C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5467" y="830527"/>
            <a:ext cx="6271443" cy="188750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To examine the stratigraphic and structural setting of the Blue Mountains, NV in order to understand the controls behind the  </a:t>
            </a:r>
            <a:r>
              <a:rPr lang="en-US" dirty="0" err="1"/>
              <a:t>Luning-Fencemaker</a:t>
            </a:r>
            <a:r>
              <a:rPr lang="en-US" dirty="0"/>
              <a:t> fold and thrust belt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B912DA4-DEE1-4BFB-B27D-0ECF7AEA989E}"/>
              </a:ext>
            </a:extLst>
          </p:cNvPr>
          <p:cNvSpPr txBox="1">
            <a:spLocks/>
          </p:cNvSpPr>
          <p:nvPr/>
        </p:nvSpPr>
        <p:spPr bwMode="black">
          <a:xfrm>
            <a:off x="6286875" y="95550"/>
            <a:ext cx="2538341" cy="79370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Method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F3D2633-54B0-47DC-B55C-D9948AF2CBE1}"/>
              </a:ext>
            </a:extLst>
          </p:cNvPr>
          <p:cNvSpPr txBox="1">
            <a:spLocks/>
          </p:cNvSpPr>
          <p:nvPr/>
        </p:nvSpPr>
        <p:spPr>
          <a:xfrm>
            <a:off x="6225976" y="951149"/>
            <a:ext cx="6170777" cy="12466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Detailed mapping, stratigraphic &amp; structural analysis of the Blue Mountains</a:t>
            </a:r>
          </a:p>
          <a:p>
            <a:r>
              <a:rPr lang="en-US" dirty="0"/>
              <a:t>Integrating relationships from other studies </a:t>
            </a:r>
            <a:endParaRPr lang="en-US" i="1" dirty="0"/>
          </a:p>
          <a:p>
            <a:pPr marL="0" indent="0">
              <a:buNone/>
            </a:pPr>
            <a:r>
              <a:rPr lang="en-US" i="1" dirty="0"/>
              <a:t>	(Focuses only on northern portion of the fold and thrust belt)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D4ED1D-E59F-4D33-BC2A-920167D47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35949"/>
            <a:ext cx="12202555" cy="471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65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71974"/>
            <a:ext cx="3917658" cy="818867"/>
          </a:xfrm>
        </p:spPr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24" y="1261720"/>
            <a:ext cx="4982062" cy="5596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/>
              <a:t>Luning-Fencemaker</a:t>
            </a:r>
            <a:r>
              <a:rPr lang="en-US" sz="2000" b="1" dirty="0"/>
              <a:t> fold &amp; thrust belt 	</a:t>
            </a:r>
          </a:p>
          <a:p>
            <a:r>
              <a:rPr lang="en-US" sz="2000" dirty="0"/>
              <a:t>Structural province between arc terranes to the West and interior continent to the east 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West Margin</a:t>
            </a:r>
          </a:p>
          <a:p>
            <a:r>
              <a:rPr lang="en-US" sz="2000" dirty="0"/>
              <a:t>Bounded by </a:t>
            </a:r>
            <a:r>
              <a:rPr lang="en-US" sz="2000" dirty="0" err="1"/>
              <a:t>paleozoic</a:t>
            </a:r>
            <a:r>
              <a:rPr lang="en-US" sz="2000" dirty="0"/>
              <a:t> &amp; Mesozoic magmatic arc rocks of the Black Rock terrane</a:t>
            </a:r>
          </a:p>
          <a:p>
            <a:r>
              <a:rPr lang="en-US" sz="2000" dirty="0"/>
              <a:t>These arc rocks are thrust over coeval shelf strata</a:t>
            </a:r>
          </a:p>
          <a:p>
            <a:pPr marL="0" indent="0">
              <a:buNone/>
            </a:pPr>
            <a:r>
              <a:rPr lang="en-US" sz="2000" b="1" dirty="0"/>
              <a:t>East Margin</a:t>
            </a:r>
          </a:p>
          <a:p>
            <a:r>
              <a:rPr lang="en-US" sz="2000" dirty="0" err="1"/>
              <a:t>Basinal</a:t>
            </a:r>
            <a:r>
              <a:rPr lang="en-US" sz="2000" dirty="0"/>
              <a:t>-terrane strata are faulted over shelf rocks (middle-late Triassic) along the </a:t>
            </a:r>
            <a:r>
              <a:rPr lang="en-US" sz="2000" dirty="0" err="1"/>
              <a:t>Fencemaker</a:t>
            </a:r>
            <a:r>
              <a:rPr lang="en-US" sz="2000" dirty="0"/>
              <a:t> thrust  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F603F9-05CD-4A64-A8FB-94DB3CDD1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86" y="0"/>
            <a:ext cx="7075714" cy="68580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D7EE831-6695-4EE2-85F6-4E0A246F2F4B}"/>
              </a:ext>
            </a:extLst>
          </p:cNvPr>
          <p:cNvCxnSpPr>
            <a:cxnSpLocks/>
          </p:cNvCxnSpPr>
          <p:nvPr/>
        </p:nvCxnSpPr>
        <p:spPr>
          <a:xfrm flipV="1">
            <a:off x="4363724" y="3429000"/>
            <a:ext cx="2372636" cy="300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5E207BE-CF98-43D6-80BD-4AFD544D3AD4}"/>
              </a:ext>
            </a:extLst>
          </p:cNvPr>
          <p:cNvCxnSpPr>
            <a:cxnSpLocks/>
          </p:cNvCxnSpPr>
          <p:nvPr/>
        </p:nvCxnSpPr>
        <p:spPr>
          <a:xfrm flipV="1">
            <a:off x="4363724" y="4764948"/>
            <a:ext cx="3010199" cy="2265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14580-9CD4-436C-ACEE-132777B79BC7}"/>
              </a:ext>
            </a:extLst>
          </p:cNvPr>
          <p:cNvSpPr/>
          <p:nvPr/>
        </p:nvSpPr>
        <p:spPr>
          <a:xfrm>
            <a:off x="7583647" y="3028426"/>
            <a:ext cx="369115" cy="400574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3117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F8D01-BC3E-4A60-A349-E7E40DB018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25" y="1089747"/>
            <a:ext cx="4362275" cy="576825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000" b="1" dirty="0"/>
              <a:t>Geology</a:t>
            </a:r>
          </a:p>
          <a:p>
            <a:pPr marL="0" indent="0">
              <a:buNone/>
            </a:pPr>
            <a:r>
              <a:rPr lang="en-US" sz="2000" b="1" dirty="0" err="1"/>
              <a:t>Trbn</a:t>
            </a:r>
            <a:r>
              <a:rPr lang="en-US" sz="2000" b="1" dirty="0"/>
              <a:t> (Triassic Blue Mtn. North)</a:t>
            </a:r>
          </a:p>
          <a:p>
            <a:r>
              <a:rPr lang="en-US" sz="1600" dirty="0"/>
              <a:t>~500m of phyllite with thick 1-5m bedded quartzites </a:t>
            </a:r>
          </a:p>
          <a:p>
            <a:pPr marL="0" indent="0">
              <a:buNone/>
            </a:pPr>
            <a:r>
              <a:rPr lang="en-US" sz="2000" b="1" dirty="0" err="1"/>
              <a:t>Trbc</a:t>
            </a:r>
            <a:r>
              <a:rPr lang="en-US" sz="2000" b="1" dirty="0"/>
              <a:t> (Triassic Blue Mtn. Central)</a:t>
            </a:r>
          </a:p>
          <a:p>
            <a:r>
              <a:rPr lang="en-US" sz="1600" dirty="0"/>
              <a:t>~2800m of slate and phyllite </a:t>
            </a:r>
          </a:p>
          <a:p>
            <a:pPr marL="0" indent="0">
              <a:buNone/>
            </a:pPr>
            <a:r>
              <a:rPr lang="en-US" sz="2000" b="1" dirty="0" err="1"/>
              <a:t>Trbs</a:t>
            </a:r>
            <a:r>
              <a:rPr lang="en-US" sz="2000" b="1" dirty="0"/>
              <a:t> (Triassic Blue Mtn. South)</a:t>
            </a:r>
          </a:p>
          <a:p>
            <a:r>
              <a:rPr lang="en-US" sz="1600" dirty="0"/>
              <a:t>~3400m pf phyllite with interbedded siltstone, sandstone, and limestone </a:t>
            </a:r>
          </a:p>
          <a:p>
            <a:endParaRPr lang="en-US" sz="1600" dirty="0"/>
          </a:p>
          <a:p>
            <a:r>
              <a:rPr lang="en-US" sz="1600" dirty="0"/>
              <a:t>All of these units dip NW </a:t>
            </a:r>
          </a:p>
          <a:p>
            <a:r>
              <a:rPr lang="en-US" sz="1600" dirty="0" err="1"/>
              <a:t>Trbn</a:t>
            </a:r>
            <a:r>
              <a:rPr lang="en-US" sz="1600" dirty="0"/>
              <a:t> is faulted over </a:t>
            </a:r>
            <a:r>
              <a:rPr lang="en-US" sz="1600" dirty="0" err="1"/>
              <a:t>Trbc</a:t>
            </a:r>
            <a:r>
              <a:rPr lang="en-US" sz="1600" dirty="0"/>
              <a:t> &amp; </a:t>
            </a:r>
            <a:r>
              <a:rPr lang="en-US" sz="1600" dirty="0" err="1"/>
              <a:t>Trbs</a:t>
            </a:r>
            <a:endParaRPr lang="en-US" sz="1600" dirty="0"/>
          </a:p>
          <a:p>
            <a:r>
              <a:rPr lang="en-US" sz="1600" dirty="0" err="1"/>
              <a:t>Trbc</a:t>
            </a:r>
            <a:r>
              <a:rPr lang="en-US" sz="1600" dirty="0"/>
              <a:t> &amp; </a:t>
            </a:r>
            <a:r>
              <a:rPr lang="en-US" sz="1600" dirty="0" err="1"/>
              <a:t>Trbs</a:t>
            </a:r>
            <a:r>
              <a:rPr lang="en-US" sz="1600" dirty="0"/>
              <a:t> are overturned (in the Blue Mtns.) based on age data &amp; correlating similar stratigraphic sections in neighboring ranges (</a:t>
            </a:r>
            <a:r>
              <a:rPr lang="en-US" sz="1600" dirty="0" err="1"/>
              <a:t>eg.</a:t>
            </a:r>
            <a:r>
              <a:rPr lang="en-US" sz="1600" dirty="0"/>
              <a:t> Santa Rosa)</a:t>
            </a:r>
          </a:p>
          <a:p>
            <a:r>
              <a:rPr lang="en-US" sz="1600" dirty="0"/>
              <a:t>Overturned units are located on the western limb of an overturned syncline who's hinge region is to the SE of Blue Mountain</a:t>
            </a:r>
            <a:endParaRPr lang="en-US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5842FC-8FEE-4296-A206-5ACF97BC9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670" y="171974"/>
            <a:ext cx="3917658" cy="818867"/>
          </a:xfrm>
        </p:spPr>
        <p:txBody>
          <a:bodyPr/>
          <a:lstStyle/>
          <a:p>
            <a:r>
              <a:rPr lang="en-US" dirty="0"/>
              <a:t>Blue Mountain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EA00F6-A5E7-4D5C-B647-0D1201380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6077" y="0"/>
            <a:ext cx="756592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1845620-E7D6-4DF0-8FA4-12D31F5103C6}"/>
              </a:ext>
            </a:extLst>
          </p:cNvPr>
          <p:cNvSpPr/>
          <p:nvPr/>
        </p:nvSpPr>
        <p:spPr>
          <a:xfrm>
            <a:off x="4626077" y="-1"/>
            <a:ext cx="7565923" cy="6857999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8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18653A7-15D4-4DED-A4EB-D3B6A939C2B1}"/>
              </a:ext>
            </a:extLst>
          </p:cNvPr>
          <p:cNvSpPr txBox="1">
            <a:spLocks/>
          </p:cNvSpPr>
          <p:nvPr/>
        </p:nvSpPr>
        <p:spPr bwMode="black">
          <a:xfrm>
            <a:off x="4277372" y="8389"/>
            <a:ext cx="2555982" cy="133385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00B050"/>
            </a:solidFill>
            <a:miter lim="800000"/>
          </a:ln>
        </p:spPr>
        <p:txBody>
          <a:bodyPr vert="horz" lIns="182880" tIns="182880" rIns="182880" bIns="182880" rtlCol="0" anchor="ctr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Correlation with other ranges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C267C9-0BA4-40F6-BD53-A431DC0D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7737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13FBD26-B6A5-47B8-8E56-1D99AF4451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1678" y="0"/>
            <a:ext cx="5350322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8E64C79-A805-4A1F-9FD9-557EAE987F47}"/>
              </a:ext>
            </a:extLst>
          </p:cNvPr>
          <p:cNvSpPr txBox="1">
            <a:spLocks/>
          </p:cNvSpPr>
          <p:nvPr/>
        </p:nvSpPr>
        <p:spPr>
          <a:xfrm>
            <a:off x="4285696" y="2079195"/>
            <a:ext cx="2668777" cy="54583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Southern Unit is similar to the </a:t>
            </a:r>
            <a:r>
              <a:rPr lang="en-US" dirty="0" err="1"/>
              <a:t>Andorno</a:t>
            </a:r>
            <a:r>
              <a:rPr lang="en-US" dirty="0"/>
              <a:t> Formation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Central Unit similar to the </a:t>
            </a:r>
            <a:r>
              <a:rPr lang="en-US" dirty="0" err="1"/>
              <a:t>Singas</a:t>
            </a:r>
            <a:r>
              <a:rPr lang="en-US" dirty="0"/>
              <a:t> Formation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Northern Unit is similar to the O’Neill Formation </a:t>
            </a:r>
          </a:p>
        </p:txBody>
      </p:sp>
    </p:spTree>
    <p:extLst>
      <p:ext uri="{BB962C8B-B14F-4D97-AF65-F5344CB8AC3E}">
        <p14:creationId xmlns:p14="http://schemas.microsoft.com/office/powerpoint/2010/main" val="38569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F7A3E63-8A0F-464B-9A78-EF0EE58B0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473" y="0"/>
            <a:ext cx="6995527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FA751C-F3F9-4AC9-9DD8-974F76EAD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773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37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486-36D6-4787-B371-91DB984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09" y="301717"/>
            <a:ext cx="3800447" cy="835645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Deformation 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F9848F-EB5E-4A74-B6AC-E40F7D8745FD}"/>
              </a:ext>
            </a:extLst>
          </p:cNvPr>
          <p:cNvSpPr txBox="1">
            <a:spLocks/>
          </p:cNvSpPr>
          <p:nvPr/>
        </p:nvSpPr>
        <p:spPr>
          <a:xfrm>
            <a:off x="1488711" y="3846020"/>
            <a:ext cx="1837524" cy="38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3C8E68-ECBB-4EAD-9F53-4B7DD862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96" y="1421706"/>
            <a:ext cx="7424257" cy="5617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D1 Deformation &amp; M1 Metamorphism (Jurassic) 	</a:t>
            </a:r>
          </a:p>
          <a:p>
            <a:r>
              <a:rPr lang="en-US" sz="2000" dirty="0"/>
              <a:t>Low grade metamorphism &lt;400ºC (</a:t>
            </a:r>
            <a:r>
              <a:rPr lang="en-US" sz="2000" dirty="0" err="1"/>
              <a:t>subgreenschist</a:t>
            </a:r>
            <a:r>
              <a:rPr lang="en-US" sz="2000" dirty="0"/>
              <a:t> conditions)</a:t>
            </a:r>
          </a:p>
          <a:p>
            <a:r>
              <a:rPr lang="en-US" sz="2000" dirty="0"/>
              <a:t>Pervasive structural grain within Triassic strata </a:t>
            </a:r>
          </a:p>
          <a:p>
            <a:r>
              <a:rPr lang="en-US" sz="2000" dirty="0"/>
              <a:t>Fold axes from this event have a trend &amp; plunge ~NE</a:t>
            </a:r>
          </a:p>
          <a:p>
            <a:r>
              <a:rPr lang="en-US" sz="2000" dirty="0"/>
              <a:t>D1 structures are NE trending and NW dipping</a:t>
            </a:r>
          </a:p>
          <a:p>
            <a:r>
              <a:rPr lang="en-US" sz="2000" dirty="0"/>
              <a:t>NW-SE shortening with tectonic transport to the SE</a:t>
            </a:r>
          </a:p>
          <a:p>
            <a:endParaRPr lang="en-US" sz="20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D18D8E-4630-4874-AECD-C7FD30BCE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5" y="4295775"/>
            <a:ext cx="9667875" cy="2562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4892FB-6295-47A0-9585-754CD7DA10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405" y="39534"/>
            <a:ext cx="4695595" cy="4256241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29BAE18-0117-444C-9AEB-19CC646DD8A6}"/>
              </a:ext>
            </a:extLst>
          </p:cNvPr>
          <p:cNvCxnSpPr>
            <a:cxnSpLocks/>
          </p:cNvCxnSpPr>
          <p:nvPr/>
        </p:nvCxnSpPr>
        <p:spPr>
          <a:xfrm>
            <a:off x="5945406" y="2974290"/>
            <a:ext cx="1550999" cy="15222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54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F4486-36D6-4787-B371-91DB984E0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27" y="318782"/>
            <a:ext cx="3250970" cy="794806"/>
          </a:xfrm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Deformation 11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F9848F-EB5E-4A74-B6AC-E40F7D8745FD}"/>
              </a:ext>
            </a:extLst>
          </p:cNvPr>
          <p:cNvSpPr txBox="1">
            <a:spLocks/>
          </p:cNvSpPr>
          <p:nvPr/>
        </p:nvSpPr>
        <p:spPr>
          <a:xfrm>
            <a:off x="1488711" y="3846020"/>
            <a:ext cx="1837524" cy="384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b="1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E3C8E68-ECBB-4EAD-9F53-4B7DD862C7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36415"/>
            <a:ext cx="3418824" cy="58172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D2 Phase (Middle-Late Cretaceous) </a:t>
            </a:r>
          </a:p>
          <a:p>
            <a:r>
              <a:rPr lang="en-US" sz="2000" dirty="0"/>
              <a:t>Open folds, crenulations, and spaced cleavage that cut older S1 fabrics</a:t>
            </a:r>
          </a:p>
          <a:p>
            <a:r>
              <a:rPr lang="en-US" sz="2000" dirty="0"/>
              <a:t>Fold axis tend to be larger/ wider and generally plunge NW</a:t>
            </a:r>
          </a:p>
          <a:p>
            <a:r>
              <a:rPr lang="en-US" sz="2000" dirty="0"/>
              <a:t>No metamorphic mineral growth is associated with the D2 event and is inferred to take place under more brittle conditions than D1</a:t>
            </a:r>
          </a:p>
          <a:p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5B8329-A4E5-4B35-835C-2AD97DC5B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7156" y="0"/>
            <a:ext cx="8754894" cy="68580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1233F856-D7B8-4A1B-B547-109916F14A20}"/>
              </a:ext>
            </a:extLst>
          </p:cNvPr>
          <p:cNvCxnSpPr>
            <a:cxnSpLocks/>
          </p:cNvCxnSpPr>
          <p:nvPr/>
        </p:nvCxnSpPr>
        <p:spPr>
          <a:xfrm flipV="1">
            <a:off x="3263947" y="2823502"/>
            <a:ext cx="5601820" cy="10903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089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AE094-C564-4BE4-94E3-8473CA838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821" y="65129"/>
            <a:ext cx="3964644" cy="672217"/>
          </a:xfrm>
        </p:spPr>
        <p:txBody>
          <a:bodyPr>
            <a:normAutofit fontScale="90000"/>
          </a:bodyPr>
          <a:lstStyle/>
          <a:p>
            <a:r>
              <a:rPr lang="en-US" dirty="0"/>
              <a:t>Interpretation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F02A0F-75B0-42F1-A71F-64E03E1C3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879959"/>
            <a:ext cx="5116286" cy="61206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900" b="1" dirty="0"/>
              <a:t> D1 Phase</a:t>
            </a:r>
            <a:endParaRPr lang="en-US" sz="1900" dirty="0"/>
          </a:p>
          <a:p>
            <a:r>
              <a:rPr lang="en-US" dirty="0"/>
              <a:t>Minimum shortening found to be 55-75% based on 20 measurements of D1 folds</a:t>
            </a:r>
          </a:p>
          <a:p>
            <a:r>
              <a:rPr lang="en-US" dirty="0"/>
              <a:t>Resulted in structural closing of the back-arc basin in the Jurassic </a:t>
            </a:r>
          </a:p>
          <a:p>
            <a:r>
              <a:rPr lang="en-US" dirty="0"/>
              <a:t>Mesozoic shortening of ~400km </a:t>
            </a:r>
          </a:p>
          <a:p>
            <a:pPr marL="0" indent="0">
              <a:buNone/>
            </a:pPr>
            <a:r>
              <a:rPr lang="en-US" dirty="0"/>
              <a:t>“Timing of D1 deformation is no precisely defined” but deformed strata were intruded by a post tectonic pluton dated 165Ma placing the event ~late Early-Middle Jurassic </a:t>
            </a:r>
            <a:endParaRPr lang="en-US" sz="1900" b="1" dirty="0"/>
          </a:p>
          <a:p>
            <a:pPr marL="0" indent="0">
              <a:buNone/>
            </a:pPr>
            <a:endParaRPr lang="en-US" sz="1900" b="1" dirty="0"/>
          </a:p>
          <a:p>
            <a:pPr marL="0" indent="0">
              <a:buNone/>
            </a:pPr>
            <a:r>
              <a:rPr lang="en-US" sz="1900" b="1" dirty="0"/>
              <a:t>D2 Phase</a:t>
            </a:r>
            <a:endParaRPr lang="en-US" sz="1900" dirty="0"/>
          </a:p>
          <a:p>
            <a:r>
              <a:rPr lang="en-US" dirty="0"/>
              <a:t>Maximum NE-SW shortening found to be ~8-25% based on 10 measurements </a:t>
            </a:r>
          </a:p>
          <a:p>
            <a:r>
              <a:rPr lang="en-US" dirty="0"/>
              <a:t>D2  deformation is thought to be related to the Sevier orogeny (farther to the East) </a:t>
            </a:r>
          </a:p>
          <a:p>
            <a:pPr marL="0" indent="0">
              <a:buNone/>
            </a:pPr>
            <a:r>
              <a:rPr lang="en-US" dirty="0"/>
              <a:t>Timing of this shortening event is defined only in the Santa Rosa range where late phase structures increase the strain and metamorphic grade in an intrusive stock dated 102Ma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78D1DA-4917-4AB1-AD11-E9C65316E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86" y="0"/>
            <a:ext cx="70757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74624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6039</TotalTime>
  <Words>667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Gill Sans MT</vt:lpstr>
      <vt:lpstr>Parcel</vt:lpstr>
      <vt:lpstr>Structural evolution of a Mesozoic back-arc fold and thrust belt in the u.s. cordillera</vt:lpstr>
      <vt:lpstr>Purpose</vt:lpstr>
      <vt:lpstr>Background </vt:lpstr>
      <vt:lpstr>Blue Mountain </vt:lpstr>
      <vt:lpstr>PowerPoint Presentation</vt:lpstr>
      <vt:lpstr>PowerPoint Presentation</vt:lpstr>
      <vt:lpstr>Deformation 1</vt:lpstr>
      <vt:lpstr>Deformation 11</vt:lpstr>
      <vt:lpstr>Interpretation</vt:lpstr>
      <vt:lpstr>Time Space Model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and barometric constraints on the intrusive and unroofing history of the black mountains: Implications for timing, initial dip, and kinematics of detachment faulting in the death valley region, California</dc:title>
  <dc:creator>Neal Mankins</dc:creator>
  <cp:lastModifiedBy>Neal Mankins</cp:lastModifiedBy>
  <cp:revision>281</cp:revision>
  <dcterms:created xsi:type="dcterms:W3CDTF">2020-02-09T00:28:02Z</dcterms:created>
  <dcterms:modified xsi:type="dcterms:W3CDTF">2020-04-13T16:50:54Z</dcterms:modified>
</cp:coreProperties>
</file>